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2" r:id="rId2"/>
    <p:sldId id="299" r:id="rId3"/>
    <p:sldId id="300" r:id="rId4"/>
    <p:sldId id="302" r:id="rId5"/>
    <p:sldId id="317" r:id="rId6"/>
    <p:sldId id="258" r:id="rId7"/>
    <p:sldId id="256" r:id="rId8"/>
    <p:sldId id="257" r:id="rId9"/>
    <p:sldId id="267" r:id="rId10"/>
    <p:sldId id="260" r:id="rId11"/>
    <p:sldId id="259" r:id="rId12"/>
    <p:sldId id="269" r:id="rId13"/>
    <p:sldId id="305" r:id="rId14"/>
    <p:sldId id="306" r:id="rId15"/>
    <p:sldId id="304" r:id="rId16"/>
    <p:sldId id="315" r:id="rId17"/>
    <p:sldId id="264" r:id="rId18"/>
    <p:sldId id="266" r:id="rId19"/>
    <p:sldId id="265" r:id="rId20"/>
    <p:sldId id="270" r:id="rId21"/>
    <p:sldId id="298" r:id="rId22"/>
    <p:sldId id="313" r:id="rId23"/>
    <p:sldId id="316" r:id="rId24"/>
    <p:sldId id="301" r:id="rId25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47" autoAdjust="0"/>
  </p:normalViewPr>
  <p:slideViewPr>
    <p:cSldViewPr>
      <p:cViewPr varScale="1">
        <p:scale>
          <a:sx n="67" d="100"/>
          <a:sy n="67" d="100"/>
        </p:scale>
        <p:origin x="83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2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24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26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2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32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734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0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36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19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86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CA28F-21F0-4621-9A72-A82E3CF992F2}" type="datetimeFigureOut">
              <a:rPr lang="ru-RU" smtClean="0"/>
              <a:t>21.03.2015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6A1DF-6607-4F65-849D-DFCA901EE7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82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4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microsoft.com/office/2007/relationships/hdphoto" Target="../media/hdphoto9.wdp"/><Relationship Id="rId21" Type="http://schemas.microsoft.com/office/2007/relationships/hdphoto" Target="../media/hdphoto18.wdp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17" Type="http://schemas.microsoft.com/office/2007/relationships/hdphoto" Target="../media/hdphoto16.wdp"/><Relationship Id="rId25" Type="http://schemas.microsoft.com/office/2007/relationships/hdphoto" Target="../media/hdphoto20.wdp"/><Relationship Id="rId33" Type="http://schemas.microsoft.com/office/2007/relationships/hdphoto" Target="../media/hdphoto24.wdp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13.wdp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microsoft.com/office/2007/relationships/hdphoto" Target="../media/hdphoto10.wdp"/><Relationship Id="rId15" Type="http://schemas.microsoft.com/office/2007/relationships/hdphoto" Target="../media/hdphoto15.wdp"/><Relationship Id="rId23" Type="http://schemas.microsoft.com/office/2007/relationships/hdphoto" Target="../media/hdphoto19.wdp"/><Relationship Id="rId28" Type="http://schemas.openxmlformats.org/officeDocument/2006/relationships/image" Target="../media/image28.png"/><Relationship Id="rId10" Type="http://schemas.openxmlformats.org/officeDocument/2006/relationships/image" Target="../media/image19.png"/><Relationship Id="rId19" Type="http://schemas.microsoft.com/office/2007/relationships/hdphoto" Target="../media/hdphoto17.wdp"/><Relationship Id="rId31" Type="http://schemas.microsoft.com/office/2007/relationships/hdphoto" Target="../media/hdphoto23.wdp"/><Relationship Id="rId4" Type="http://schemas.openxmlformats.org/officeDocument/2006/relationships/image" Target="../media/image16.png"/><Relationship Id="rId9" Type="http://schemas.microsoft.com/office/2007/relationships/hdphoto" Target="../media/hdphoto12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21.wdp"/><Relationship Id="rId30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12" Type="http://schemas.microsoft.com/office/2007/relationships/hdphoto" Target="../media/hdphoto29.wdp"/><Relationship Id="rId17" Type="http://schemas.openxmlformats.org/officeDocument/2006/relationships/image" Target="../media/image39.png"/><Relationship Id="rId2" Type="http://schemas.openxmlformats.org/officeDocument/2006/relationships/image" Target="../media/image31.png"/><Relationship Id="rId16" Type="http://schemas.microsoft.com/office/2007/relationships/hdphoto" Target="../media/hdphoto3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26.wdp"/><Relationship Id="rId15" Type="http://schemas.openxmlformats.org/officeDocument/2006/relationships/image" Target="../media/image38.png"/><Relationship Id="rId10" Type="http://schemas.openxmlformats.org/officeDocument/2006/relationships/image" Target="../media/image35.gif"/><Relationship Id="rId19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microsoft.com/office/2007/relationships/hdphoto" Target="../media/hdphoto28.wdp"/><Relationship Id="rId14" Type="http://schemas.microsoft.com/office/2007/relationships/hdphoto" Target="../media/hdphoto30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" Type="http://schemas.openxmlformats.org/officeDocument/2006/relationships/image" Target="../media/image6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356992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Основные приемы, используемые при работе с интерактивными досками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34988" y="260648"/>
            <a:ext cx="7929500" cy="2448272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Интерактивные игры для детей.</a:t>
            </a:r>
            <a:endParaRPr lang="ru-RU" sz="8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8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1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74" b="22766"/>
          <a:stretch/>
        </p:blipFill>
        <p:spPr>
          <a:xfrm>
            <a:off x="6694464" y="4245586"/>
            <a:ext cx="1281937" cy="1260000"/>
          </a:xfrm>
          <a:prstGeom prst="rect">
            <a:avLst/>
          </a:prstGeom>
        </p:spPr>
      </p:pic>
      <p:pic>
        <p:nvPicPr>
          <p:cNvPr id="3075" name="Picture 3" descr="C:\Users\sony\Pictures\овощи картинки\img013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00" y="4047304"/>
            <a:ext cx="4023608" cy="283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7" b="76518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63" b="19903"/>
          <a:stretch/>
        </p:blipFill>
        <p:spPr>
          <a:xfrm>
            <a:off x="169210" y="3345586"/>
            <a:ext cx="904302" cy="9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7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26" b="19677"/>
          <a:stretch/>
        </p:blipFill>
        <p:spPr>
          <a:xfrm>
            <a:off x="5973013" y="4093046"/>
            <a:ext cx="978465" cy="9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142" l="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2" y="5493515"/>
            <a:ext cx="900000" cy="1271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9" b="89879" l="8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1" b="11054"/>
          <a:stretch/>
        </p:blipFill>
        <p:spPr>
          <a:xfrm>
            <a:off x="1312274" y="3795586"/>
            <a:ext cx="789516" cy="9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17" b="97166" l="571" r="9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>
          <a:xfrm>
            <a:off x="2025951" y="5378878"/>
            <a:ext cx="900000" cy="12011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049" b="93117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4" b="5550"/>
          <a:stretch/>
        </p:blipFill>
        <p:spPr>
          <a:xfrm>
            <a:off x="6020008" y="2686994"/>
            <a:ext cx="900000" cy="13019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51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0"/>
          <a:stretch/>
        </p:blipFill>
        <p:spPr>
          <a:xfrm>
            <a:off x="4924058" y="3044473"/>
            <a:ext cx="900000" cy="12011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17" b="898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0" b="25460"/>
          <a:stretch/>
        </p:blipFill>
        <p:spPr>
          <a:xfrm>
            <a:off x="7805074" y="4017505"/>
            <a:ext cx="1271341" cy="9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514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24" b="20287"/>
          <a:stretch/>
        </p:blipFill>
        <p:spPr>
          <a:xfrm>
            <a:off x="6462246" y="5679364"/>
            <a:ext cx="1006418" cy="9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0" b="100000" l="0" r="99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64" y="5347951"/>
            <a:ext cx="1287519" cy="1080000"/>
          </a:xfrm>
          <a:prstGeom prst="rect">
            <a:avLst/>
          </a:prstGeom>
        </p:spPr>
      </p:pic>
      <p:pic>
        <p:nvPicPr>
          <p:cNvPr id="21" name="Picture 2" descr="C:\Users\sony\Pictures\овощи картинки\img014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8543" b="39143" l="27049" r="420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5" t="28125" r="57654" b="60000"/>
          <a:stretch/>
        </p:blipFill>
        <p:spPr bwMode="auto">
          <a:xfrm>
            <a:off x="-55430" y="6030434"/>
            <a:ext cx="86842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sony\Pictures\овощи картинки\img017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20000" l="36738" r="55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41" t="3333" r="43524" b="80000"/>
          <a:stretch/>
        </p:blipFill>
        <p:spPr bwMode="auto">
          <a:xfrm>
            <a:off x="7512057" y="2420888"/>
            <a:ext cx="9286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-54186" y="4359498"/>
            <a:ext cx="1066218" cy="1587785"/>
            <a:chOff x="1312274" y="2484153"/>
            <a:chExt cx="1066218" cy="1587785"/>
          </a:xfrm>
        </p:grpSpPr>
        <p:pic>
          <p:nvPicPr>
            <p:cNvPr id="8" name="Picture 2" descr="C:\Users\sony\Pictures\овощи картинки\img020.jp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100000" l="0" r="30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08" r="73844" b="27916"/>
            <a:stretch/>
          </p:blipFill>
          <p:spPr bwMode="auto">
            <a:xfrm>
              <a:off x="1312274" y="2484153"/>
              <a:ext cx="1066218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олилиния 18"/>
            <p:cNvSpPr/>
            <p:nvPr/>
          </p:nvSpPr>
          <p:spPr>
            <a:xfrm>
              <a:off x="1641341" y="3600450"/>
              <a:ext cx="358909" cy="471488"/>
            </a:xfrm>
            <a:custGeom>
              <a:avLst/>
              <a:gdLst>
                <a:gd name="connsiteX0" fmla="*/ 201747 w 358909"/>
                <a:gd name="connsiteY0" fmla="*/ 0 h 471488"/>
                <a:gd name="connsiteX1" fmla="*/ 244609 w 358909"/>
                <a:gd name="connsiteY1" fmla="*/ 71438 h 471488"/>
                <a:gd name="connsiteX2" fmla="*/ 287472 w 358909"/>
                <a:gd name="connsiteY2" fmla="*/ 157163 h 471488"/>
                <a:gd name="connsiteX3" fmla="*/ 301759 w 358909"/>
                <a:gd name="connsiteY3" fmla="*/ 200025 h 471488"/>
                <a:gd name="connsiteX4" fmla="*/ 330334 w 358909"/>
                <a:gd name="connsiteY4" fmla="*/ 242888 h 471488"/>
                <a:gd name="connsiteX5" fmla="*/ 358909 w 358909"/>
                <a:gd name="connsiteY5" fmla="*/ 328613 h 471488"/>
                <a:gd name="connsiteX6" fmla="*/ 316047 w 358909"/>
                <a:gd name="connsiteY6" fmla="*/ 357188 h 471488"/>
                <a:gd name="connsiteX7" fmla="*/ 144597 w 358909"/>
                <a:gd name="connsiteY7" fmla="*/ 328613 h 471488"/>
                <a:gd name="connsiteX8" fmla="*/ 44584 w 358909"/>
                <a:gd name="connsiteY8" fmla="*/ 300038 h 471488"/>
                <a:gd name="connsiteX9" fmla="*/ 16009 w 358909"/>
                <a:gd name="connsiteY9" fmla="*/ 342900 h 471488"/>
                <a:gd name="connsiteX10" fmla="*/ 1722 w 358909"/>
                <a:gd name="connsiteY10" fmla="*/ 471488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8909" h="471488">
                  <a:moveTo>
                    <a:pt x="201747" y="0"/>
                  </a:moveTo>
                  <a:cubicBezTo>
                    <a:pt x="216034" y="23813"/>
                    <a:pt x="232190" y="46600"/>
                    <a:pt x="244609" y="71438"/>
                  </a:cubicBezTo>
                  <a:cubicBezTo>
                    <a:pt x="303760" y="189740"/>
                    <a:pt x="205582" y="34327"/>
                    <a:pt x="287472" y="157163"/>
                  </a:cubicBezTo>
                  <a:cubicBezTo>
                    <a:pt x="292234" y="171450"/>
                    <a:pt x="295024" y="186555"/>
                    <a:pt x="301759" y="200025"/>
                  </a:cubicBezTo>
                  <a:cubicBezTo>
                    <a:pt x="309438" y="215384"/>
                    <a:pt x="323360" y="227196"/>
                    <a:pt x="330334" y="242888"/>
                  </a:cubicBezTo>
                  <a:cubicBezTo>
                    <a:pt x="342567" y="270413"/>
                    <a:pt x="358909" y="328613"/>
                    <a:pt x="358909" y="328613"/>
                  </a:cubicBezTo>
                  <a:cubicBezTo>
                    <a:pt x="344622" y="338138"/>
                    <a:pt x="333159" y="355762"/>
                    <a:pt x="316047" y="357188"/>
                  </a:cubicBezTo>
                  <a:cubicBezTo>
                    <a:pt x="217179" y="365427"/>
                    <a:pt x="212767" y="348090"/>
                    <a:pt x="144597" y="328613"/>
                  </a:cubicBezTo>
                  <a:cubicBezTo>
                    <a:pt x="19008" y="292730"/>
                    <a:pt x="147361" y="334295"/>
                    <a:pt x="44584" y="300038"/>
                  </a:cubicBezTo>
                  <a:cubicBezTo>
                    <a:pt x="35059" y="314325"/>
                    <a:pt x="23688" y="327541"/>
                    <a:pt x="16009" y="342900"/>
                  </a:cubicBezTo>
                  <a:cubicBezTo>
                    <a:pt x="-7314" y="389546"/>
                    <a:pt x="1722" y="414959"/>
                    <a:pt x="1722" y="47148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499712" y="148325"/>
            <a:ext cx="3903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Перетаскивание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7976" l="0" r="95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33" y="3723649"/>
            <a:ext cx="900000" cy="12716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91801" y="1241421"/>
            <a:ext cx="5964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Задание: собери овощи в корзинку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8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58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76" y="4661278"/>
            <a:ext cx="948261" cy="1188000"/>
          </a:xfrm>
          <a:prstGeom prst="rect">
            <a:avLst/>
          </a:prstGeom>
        </p:spPr>
      </p:pic>
      <p:grpSp>
        <p:nvGrpSpPr>
          <p:cNvPr id="96" name="Группа 95"/>
          <p:cNvGrpSpPr/>
          <p:nvPr/>
        </p:nvGrpSpPr>
        <p:grpSpPr>
          <a:xfrm>
            <a:off x="2933627" y="2503243"/>
            <a:ext cx="3239392" cy="3243725"/>
            <a:chOff x="2843808" y="1916832"/>
            <a:chExt cx="3802014" cy="3789957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2865822" y="1916832"/>
              <a:ext cx="3780000" cy="3780000"/>
              <a:chOff x="1497905" y="2564904"/>
              <a:chExt cx="3456384" cy="3451795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1497905" y="2564904"/>
                <a:ext cx="3456384" cy="1723603"/>
                <a:chOff x="4427984" y="3260774"/>
                <a:chExt cx="3456384" cy="1723603"/>
              </a:xfrm>
            </p:grpSpPr>
            <p:grpSp>
              <p:nvGrpSpPr>
                <p:cNvPr id="18" name="Группа 17"/>
                <p:cNvGrpSpPr/>
                <p:nvPr/>
              </p:nvGrpSpPr>
              <p:grpSpPr>
                <a:xfrm>
                  <a:off x="4427984" y="3260774"/>
                  <a:ext cx="3456384" cy="864096"/>
                  <a:chOff x="4427984" y="3260774"/>
                  <a:chExt cx="3456384" cy="864096"/>
                </a:xfrm>
              </p:grpSpPr>
              <p:grpSp>
                <p:nvGrpSpPr>
                  <p:cNvPr id="14" name="Группа 13"/>
                  <p:cNvGrpSpPr/>
                  <p:nvPr/>
                </p:nvGrpSpPr>
                <p:grpSpPr>
                  <a:xfrm>
                    <a:off x="4427984" y="3260774"/>
                    <a:ext cx="1728192" cy="864096"/>
                    <a:chOff x="4427984" y="3260774"/>
                    <a:chExt cx="1728192" cy="864096"/>
                  </a:xfrm>
                </p:grpSpPr>
                <p:sp>
                  <p:nvSpPr>
                    <p:cNvPr id="8" name="Прямоугольник 7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0" name="Прямоугольник 9"/>
                    <p:cNvSpPr/>
                    <p:nvPr/>
                  </p:nvSpPr>
                  <p:spPr>
                    <a:xfrm>
                      <a:off x="4427984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5" name="Группа 14"/>
                  <p:cNvGrpSpPr/>
                  <p:nvPr/>
                </p:nvGrpSpPr>
                <p:grpSpPr>
                  <a:xfrm>
                    <a:off x="6156176" y="3260774"/>
                    <a:ext cx="1728192" cy="864096"/>
                    <a:chOff x="4427984" y="3260774"/>
                    <a:chExt cx="1728192" cy="864096"/>
                  </a:xfrm>
                </p:grpSpPr>
                <p:sp>
                  <p:nvSpPr>
                    <p:cNvPr id="16" name="Прямоугольник 15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7" name="Прямоугольник 16"/>
                    <p:cNvSpPr/>
                    <p:nvPr/>
                  </p:nvSpPr>
                  <p:spPr>
                    <a:xfrm>
                      <a:off x="4427984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grpSp>
              <p:nvGrpSpPr>
                <p:cNvPr id="19" name="Группа 18"/>
                <p:cNvGrpSpPr/>
                <p:nvPr/>
              </p:nvGrpSpPr>
              <p:grpSpPr>
                <a:xfrm>
                  <a:off x="4427984" y="4120281"/>
                  <a:ext cx="3456384" cy="864096"/>
                  <a:chOff x="4427984" y="3260774"/>
                  <a:chExt cx="3456384" cy="864096"/>
                </a:xfrm>
              </p:grpSpPr>
              <p:grpSp>
                <p:nvGrpSpPr>
                  <p:cNvPr id="20" name="Группа 19"/>
                  <p:cNvGrpSpPr/>
                  <p:nvPr/>
                </p:nvGrpSpPr>
                <p:grpSpPr>
                  <a:xfrm>
                    <a:off x="4427984" y="3260774"/>
                    <a:ext cx="1728192" cy="864096"/>
                    <a:chOff x="4427984" y="3260774"/>
                    <a:chExt cx="1728192" cy="864096"/>
                  </a:xfrm>
                </p:grpSpPr>
                <p:sp>
                  <p:nvSpPr>
                    <p:cNvPr id="24" name="Прямоугольник 23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5" name="Прямоугольник 24"/>
                    <p:cNvSpPr/>
                    <p:nvPr/>
                  </p:nvSpPr>
                  <p:spPr>
                    <a:xfrm>
                      <a:off x="4427984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6156176" y="3260774"/>
                    <a:ext cx="1728192" cy="864096"/>
                    <a:chOff x="4427984" y="3260774"/>
                    <a:chExt cx="1728192" cy="864096"/>
                  </a:xfrm>
                </p:grpSpPr>
                <p:sp>
                  <p:nvSpPr>
                    <p:cNvPr id="22" name="Прямоугольник 21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23" name="Прямоугольник 22"/>
                    <p:cNvSpPr/>
                    <p:nvPr/>
                  </p:nvSpPr>
                  <p:spPr>
                    <a:xfrm>
                      <a:off x="4427984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  <p:grpSp>
            <p:nvGrpSpPr>
              <p:cNvPr id="27" name="Группа 26"/>
              <p:cNvGrpSpPr/>
              <p:nvPr/>
            </p:nvGrpSpPr>
            <p:grpSpPr>
              <a:xfrm>
                <a:off x="1497905" y="4293096"/>
                <a:ext cx="3456384" cy="1723603"/>
                <a:chOff x="4427984" y="3260774"/>
                <a:chExt cx="3456384" cy="1723603"/>
              </a:xfrm>
            </p:grpSpPr>
            <p:grpSp>
              <p:nvGrpSpPr>
                <p:cNvPr id="28" name="Группа 27"/>
                <p:cNvGrpSpPr/>
                <p:nvPr/>
              </p:nvGrpSpPr>
              <p:grpSpPr>
                <a:xfrm>
                  <a:off x="4427984" y="3260774"/>
                  <a:ext cx="3456384" cy="864096"/>
                  <a:chOff x="4427984" y="3260774"/>
                  <a:chExt cx="3456384" cy="864096"/>
                </a:xfrm>
              </p:grpSpPr>
              <p:grpSp>
                <p:nvGrpSpPr>
                  <p:cNvPr id="36" name="Группа 35"/>
                  <p:cNvGrpSpPr/>
                  <p:nvPr/>
                </p:nvGrpSpPr>
                <p:grpSpPr>
                  <a:xfrm>
                    <a:off x="4427984" y="3260774"/>
                    <a:ext cx="1728192" cy="864096"/>
                    <a:chOff x="4427984" y="3260774"/>
                    <a:chExt cx="1728192" cy="864096"/>
                  </a:xfrm>
                </p:grpSpPr>
                <p:sp>
                  <p:nvSpPr>
                    <p:cNvPr id="40" name="Прямоугольник 39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41" name="Прямоугольник 40"/>
                    <p:cNvSpPr/>
                    <p:nvPr/>
                  </p:nvSpPr>
                  <p:spPr>
                    <a:xfrm>
                      <a:off x="4427984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37" name="Группа 36"/>
                  <p:cNvGrpSpPr/>
                  <p:nvPr/>
                </p:nvGrpSpPr>
                <p:grpSpPr>
                  <a:xfrm>
                    <a:off x="6156176" y="3260774"/>
                    <a:ext cx="1728192" cy="864096"/>
                    <a:chOff x="4427984" y="3260774"/>
                    <a:chExt cx="1728192" cy="864096"/>
                  </a:xfrm>
                </p:grpSpPr>
                <p:sp>
                  <p:nvSpPr>
                    <p:cNvPr id="38" name="Прямоугольник 37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9" name="Прямоугольник 38"/>
                    <p:cNvSpPr/>
                    <p:nvPr/>
                  </p:nvSpPr>
                  <p:spPr>
                    <a:xfrm>
                      <a:off x="4427984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grpSp>
              <p:nvGrpSpPr>
                <p:cNvPr id="29" name="Группа 28"/>
                <p:cNvGrpSpPr/>
                <p:nvPr/>
              </p:nvGrpSpPr>
              <p:grpSpPr>
                <a:xfrm>
                  <a:off x="4432733" y="4120281"/>
                  <a:ext cx="3451635" cy="864096"/>
                  <a:chOff x="4432733" y="3260774"/>
                  <a:chExt cx="3451635" cy="864096"/>
                </a:xfrm>
              </p:grpSpPr>
              <p:grpSp>
                <p:nvGrpSpPr>
                  <p:cNvPr id="30" name="Группа 29"/>
                  <p:cNvGrpSpPr/>
                  <p:nvPr/>
                </p:nvGrpSpPr>
                <p:grpSpPr>
                  <a:xfrm>
                    <a:off x="4432733" y="3260774"/>
                    <a:ext cx="1723443" cy="864096"/>
                    <a:chOff x="4432733" y="3260774"/>
                    <a:chExt cx="1723443" cy="864096"/>
                  </a:xfrm>
                </p:grpSpPr>
                <p:sp>
                  <p:nvSpPr>
                    <p:cNvPr id="34" name="Прямоугольник 33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5" name="Прямоугольник 34"/>
                    <p:cNvSpPr/>
                    <p:nvPr/>
                  </p:nvSpPr>
                  <p:spPr>
                    <a:xfrm>
                      <a:off x="4432733" y="3260774"/>
                      <a:ext cx="859347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31" name="Группа 30"/>
                  <p:cNvGrpSpPr/>
                  <p:nvPr/>
                </p:nvGrpSpPr>
                <p:grpSpPr>
                  <a:xfrm>
                    <a:off x="6156176" y="3260774"/>
                    <a:ext cx="1728192" cy="864096"/>
                    <a:chOff x="4427984" y="3260774"/>
                    <a:chExt cx="1728192" cy="864096"/>
                  </a:xfrm>
                </p:grpSpPr>
                <p:sp>
                  <p:nvSpPr>
                    <p:cNvPr id="32" name="Прямоугольник 31"/>
                    <p:cNvSpPr/>
                    <p:nvPr/>
                  </p:nvSpPr>
                  <p:spPr>
                    <a:xfrm>
                      <a:off x="5292080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33" name="Прямоугольник 32"/>
                    <p:cNvSpPr/>
                    <p:nvPr/>
                  </p:nvSpPr>
                  <p:spPr>
                    <a:xfrm>
                      <a:off x="4427984" y="3260774"/>
                      <a:ext cx="864096" cy="86409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</p:grpSp>
        </p:grp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8529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612" y="4755601"/>
              <a:ext cx="646808" cy="951188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7" t="4278" r="22333" b="1758"/>
            <a:stretch/>
          </p:blipFill>
          <p:spPr>
            <a:xfrm>
              <a:off x="3912493" y="2779566"/>
              <a:ext cx="803523" cy="1139651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838" y="3774182"/>
              <a:ext cx="919984" cy="1016582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584" y="1988936"/>
              <a:ext cx="852328" cy="864000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500">
                          <a14:foregroundMark x1="9444" y1="17222" x2="20278" y2="7222"/>
                          <a14:foregroundMark x1="36389" y1="18889" x2="37500" y2="25556"/>
                          <a14:foregroundMark x1="13056" y1="14722" x2="36389" y2="23056"/>
                          <a14:foregroundMark x1="68889" y1="93889" x2="73333" y2="95278"/>
                          <a14:foregroundMark x1="58889" y1="89722" x2="60833" y2="90556"/>
                          <a14:foregroundMark x1="39722" y1="94167" x2="39722" y2="94167"/>
                          <a14:foregroundMark x1="26667" y1="88611" x2="23889" y2="8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3862620"/>
              <a:ext cx="928143" cy="92814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9429">
                          <a14:foregroundMark x1="54857" y1="5955" x2="54857" y2="5955"/>
                          <a14:foregroundMark x1="62857" y1="2978" x2="62857" y2="2978"/>
                          <a14:foregroundMark x1="54571" y1="5707" x2="62286" y2="2978"/>
                          <a14:foregroundMark x1="69143" y1="13400" x2="66286" y2="3970"/>
                          <a14:foregroundMark x1="14857" y1="3474" x2="16000" y2="198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1" r="15181" b="2916"/>
            <a:stretch/>
          </p:blipFill>
          <p:spPr>
            <a:xfrm>
              <a:off x="4921726" y="1951792"/>
              <a:ext cx="638207" cy="911866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88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t="9106" r="17533"/>
          <a:stretch/>
        </p:blipFill>
        <p:spPr>
          <a:xfrm flipH="1">
            <a:off x="6268334" y="1184602"/>
            <a:ext cx="2095845" cy="2410716"/>
          </a:xfrm>
          <a:prstGeom prst="rect">
            <a:avLst/>
          </a:prstGeom>
        </p:spPr>
      </p:pic>
      <p:cxnSp>
        <p:nvCxnSpPr>
          <p:cNvPr id="100" name="Прямая со стрелкой 99"/>
          <p:cNvCxnSpPr/>
          <p:nvPr/>
        </p:nvCxnSpPr>
        <p:spPr>
          <a:xfrm flipV="1">
            <a:off x="899592" y="5179381"/>
            <a:ext cx="0" cy="72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>
            <a:off x="1259632" y="5217329"/>
            <a:ext cx="0" cy="72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36972" y="10416"/>
            <a:ext cx="534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Графические работы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744286" y="5808629"/>
            <a:ext cx="9436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1658884" y="5990223"/>
            <a:ext cx="10290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9172" y="5732973"/>
            <a:ext cx="1140051" cy="3048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14779" y="5855026"/>
            <a:ext cx="1225402" cy="3048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43089" y="5505549"/>
            <a:ext cx="414564" cy="969348"/>
          </a:xfrm>
          <a:prstGeom prst="rect">
            <a:avLst/>
          </a:prstGeom>
        </p:spPr>
      </p:pic>
      <p:cxnSp>
        <p:nvCxnSpPr>
          <p:cNvPr id="80" name="Прямая со стрелкой 79"/>
          <p:cNvCxnSpPr/>
          <p:nvPr/>
        </p:nvCxnSpPr>
        <p:spPr>
          <a:xfrm flipV="1">
            <a:off x="5792661" y="5795190"/>
            <a:ext cx="0" cy="720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658884" y="656111"/>
            <a:ext cx="70175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Задание: провести слоненка по стрелкам до домика. Кто придет вместе с ним?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62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2-конечная звезда 1"/>
          <p:cNvSpPr>
            <a:spLocks noChangeAspect="1"/>
          </p:cNvSpPr>
          <p:nvPr/>
        </p:nvSpPr>
        <p:spPr>
          <a:xfrm>
            <a:off x="172760" y="445314"/>
            <a:ext cx="1134126" cy="1083712"/>
          </a:xfrm>
          <a:prstGeom prst="star32">
            <a:avLst>
              <a:gd name="adj" fmla="val 24571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:\мет.материал\2011-01-08\Image0084.JPG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20" b="58541"/>
          <a:stretch/>
        </p:blipFill>
        <p:spPr bwMode="auto">
          <a:xfrm>
            <a:off x="323528" y="2996952"/>
            <a:ext cx="825192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8143" y="1052736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Задание: проведи линию по точкам, не отрывая маркер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624736" cy="49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93526"/>
            <a:ext cx="3888432" cy="5381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86" y="40466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Лабиринты - головоломки</a:t>
            </a:r>
            <a:endParaRPr lang="ru-RU" sz="40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9" y="2492896"/>
            <a:ext cx="4687430" cy="292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198"/>
            <a:ext cx="3429074" cy="4174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332656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Соединение точек</a:t>
            </a:r>
            <a:endParaRPr lang="ru-RU" sz="4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12776"/>
            <a:ext cx="4102233" cy="402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3888432" cy="4874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840" y="188640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Штриховки</a:t>
            </a:r>
            <a:endParaRPr lang="ru-RU" sz="44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87704"/>
            <a:ext cx="5348076" cy="3778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37205" y="352000"/>
            <a:ext cx="3903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Раскрашивание</a:t>
            </a:r>
            <a:endParaRPr lang="ru-RU" sz="4800" b="1" i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524328" y="2506330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524328" y="3068960"/>
            <a:ext cx="432048" cy="43204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533938" y="3645024"/>
            <a:ext cx="422438" cy="4320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24328" y="4227619"/>
            <a:ext cx="432048" cy="4320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927452" y="2423226"/>
            <a:ext cx="998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1-</a:t>
            </a:r>
          </a:p>
          <a:p>
            <a:r>
              <a:rPr lang="ru-RU" sz="3600" dirty="0" smtClean="0"/>
              <a:t>2-</a:t>
            </a:r>
          </a:p>
          <a:p>
            <a:r>
              <a:rPr lang="ru-RU" sz="3600" dirty="0" smtClean="0"/>
              <a:t>3-</a:t>
            </a:r>
          </a:p>
          <a:p>
            <a:r>
              <a:rPr lang="ru-RU" sz="3600" dirty="0" smtClean="0"/>
              <a:t>4-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463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для создания медиатеки\Раскраски для интерактивки\zvet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0" y="3429000"/>
            <a:ext cx="1951037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для создания медиатеки\Раскраски для интерактивки\zvety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70" y="3428999"/>
            <a:ext cx="1951037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для создания медиатеки\Раскраски для интерактивки\zvety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16" y="3428998"/>
            <a:ext cx="1951037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для создания медиатеки\Раскраски для интерактивки\zvety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18" y="3406772"/>
            <a:ext cx="1951037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для создания медиатеки\Раскраски для интерактивки\zvety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98" y="548680"/>
            <a:ext cx="1951037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:\для создания медиатеки\Раскраски для интерактивки\zvety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052" y="548680"/>
            <a:ext cx="1951037" cy="264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:\для создания медиатеки\Раскраски для интерактивки\zvety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31" y="566415"/>
            <a:ext cx="1951037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" b="-1813"/>
          <a:stretch/>
        </p:blipFill>
        <p:spPr bwMode="auto">
          <a:xfrm>
            <a:off x="1259632" y="1052736"/>
            <a:ext cx="6052976" cy="443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188640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Посмотри внимательно!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609873"/>
            <a:ext cx="5232432" cy="360040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Соревнование.</a:t>
            </a:r>
            <a:br>
              <a:rPr lang="ru-RU" sz="44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789893"/>
            <a:ext cx="7560840" cy="17030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Педагог 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показывает детям картинки и просит найти 10 отличий. Кто первый поднимет руку – тот имеет право первый назвать отличие и обвести его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492896"/>
            <a:ext cx="6096528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813" b="50000"/>
          <a:stretch/>
        </p:blipFill>
        <p:spPr bwMode="auto">
          <a:xfrm>
            <a:off x="933156" y="4528920"/>
            <a:ext cx="3026488" cy="22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999" b="-1812"/>
          <a:stretch/>
        </p:blipFill>
        <p:spPr bwMode="auto">
          <a:xfrm>
            <a:off x="5407358" y="2060580"/>
            <a:ext cx="3026488" cy="22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 b="-1813"/>
          <a:stretch/>
        </p:blipFill>
        <p:spPr bwMode="auto">
          <a:xfrm>
            <a:off x="5372400" y="4653842"/>
            <a:ext cx="3026488" cy="22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мет.материал\2011-01-08\Image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" r="50000" b="50000"/>
          <a:stretch/>
        </p:blipFill>
        <p:spPr bwMode="auto">
          <a:xfrm>
            <a:off x="933156" y="2060580"/>
            <a:ext cx="3026488" cy="22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0112" y="404664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Собери картинку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0566" y="3634729"/>
            <a:ext cx="1177268" cy="231333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51712" y="2039898"/>
            <a:ext cx="2592288" cy="1124744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узел 3"/>
          <p:cNvSpPr/>
          <p:nvPr/>
        </p:nvSpPr>
        <p:spPr>
          <a:xfrm>
            <a:off x="3779912" y="5614392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2573355" y="5617705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3417589"/>
            <a:ext cx="2198687" cy="217140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2050398" y="4547376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13307" y="4544333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8063880" y="4867943"/>
            <a:ext cx="1080120" cy="1080120"/>
          </a:xfrm>
          <a:prstGeom prst="flowChartConnector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143709" y="6125751"/>
            <a:ext cx="1473721" cy="60121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860032" y="6103235"/>
            <a:ext cx="1473721" cy="60121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547008" y="6125751"/>
            <a:ext cx="1473721" cy="60121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73765" y="4975823"/>
            <a:ext cx="2198687" cy="217140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76256" y="3861048"/>
            <a:ext cx="2198687" cy="217140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53070" y="4823953"/>
            <a:ext cx="1271004" cy="111668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281315" y="2011350"/>
            <a:ext cx="914400" cy="1514809"/>
          </a:xfrm>
          <a:prstGeom prst="rect">
            <a:avLst/>
          </a:prstGeom>
          <a:solidFill>
            <a:srgbClr val="9966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Users\sony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72" y="205113"/>
            <a:ext cx="2079602" cy="188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35388" y="380587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Собери по образцу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59221"/>
            <a:ext cx="7886700" cy="1325563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Найди пару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269515" cy="4098696"/>
          </a:xfrm>
        </p:spPr>
      </p:pic>
    </p:spTree>
    <p:extLst>
      <p:ext uri="{BB962C8B-B14F-4D97-AF65-F5344CB8AC3E}">
        <p14:creationId xmlns:p14="http://schemas.microsoft.com/office/powerpoint/2010/main" val="16975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Найди пару</a:t>
            </a:r>
            <a:endParaRPr lang="ru-RU" sz="4000" b="1" i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51260"/>
            <a:ext cx="6462358" cy="4464496"/>
          </a:xfrm>
        </p:spPr>
      </p:pic>
    </p:spTree>
    <p:extLst>
      <p:ext uri="{BB962C8B-B14F-4D97-AF65-F5344CB8AC3E}">
        <p14:creationId xmlns:p14="http://schemas.microsoft.com/office/powerpoint/2010/main" val="58526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73448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«Математика. Учимся считать» ( обучающая мультимедиа-программа Студия «</a:t>
            </a:r>
            <a:r>
              <a:rPr lang="ru-RU" dirty="0" err="1"/>
              <a:t>Баюн</a:t>
            </a:r>
            <a:r>
              <a:rPr lang="ru-RU" dirty="0"/>
              <a:t>», 2009 г</a:t>
            </a:r>
            <a:r>
              <a:rPr lang="ru-RU" dirty="0" smtClean="0"/>
              <a:t>.),</a:t>
            </a:r>
            <a:endParaRPr lang="ru-RU" dirty="0"/>
          </a:p>
          <a:p>
            <a:r>
              <a:rPr lang="ru-RU" dirty="0"/>
              <a:t>«Планет чисел для малышей» ( обучающая мультимедиа-программа Студия «Бука», 2008 г</a:t>
            </a:r>
            <a:r>
              <a:rPr lang="ru-RU" dirty="0" smtClean="0"/>
              <a:t>.),</a:t>
            </a:r>
            <a:endParaRPr lang="ru-RU" dirty="0"/>
          </a:p>
          <a:p>
            <a:r>
              <a:rPr lang="ru-RU" dirty="0"/>
              <a:t>«Веселые уроки» ( обучающая мультимедиа-программа Студия «Новый диск», 2008 г</a:t>
            </a:r>
            <a:r>
              <a:rPr lang="ru-RU" dirty="0" smtClean="0"/>
              <a:t>.),</a:t>
            </a:r>
            <a:endParaRPr lang="ru-RU" dirty="0"/>
          </a:p>
          <a:p>
            <a:r>
              <a:rPr lang="ru-RU" dirty="0"/>
              <a:t>«Хитрые задачки» (  мультимедийные  образовательные системы, 2006 г</a:t>
            </a:r>
            <a:r>
              <a:rPr lang="ru-RU" dirty="0" smtClean="0"/>
              <a:t>.),</a:t>
            </a:r>
            <a:endParaRPr lang="ru-RU" dirty="0"/>
          </a:p>
          <a:p>
            <a:r>
              <a:rPr lang="ru-RU" dirty="0"/>
              <a:t>«500 самых интересных детских игр ( Студия «Новый диск», 2010 г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/>
              <a:t> «Азбука. Как мышонок буквы ловил» (обучающая мультимедиа-программа Студия «</a:t>
            </a:r>
            <a:r>
              <a:rPr lang="ru-RU" dirty="0" err="1"/>
              <a:t>Баюн</a:t>
            </a:r>
            <a:r>
              <a:rPr lang="ru-RU" dirty="0"/>
              <a:t>», 2010 г</a:t>
            </a:r>
            <a:r>
              <a:rPr lang="ru-RU" dirty="0" smtClean="0"/>
              <a:t>.),</a:t>
            </a:r>
            <a:endParaRPr lang="ru-RU" dirty="0"/>
          </a:p>
          <a:p>
            <a:r>
              <a:rPr lang="ru-RU" dirty="0"/>
              <a:t>«Учим буквы» (интерактивные  обучающие игры . Студия «Новый диск», 2011г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/>
              <a:t>«Моя страна – Россия» (обучающая мультимедиа-программа Студия «</a:t>
            </a:r>
            <a:r>
              <a:rPr lang="ru-RU" dirty="0" err="1"/>
              <a:t>Баюн</a:t>
            </a:r>
            <a:r>
              <a:rPr lang="ru-RU" dirty="0"/>
              <a:t>», 2009 г</a:t>
            </a:r>
            <a:r>
              <a:rPr lang="ru-RU" dirty="0" smtClean="0"/>
              <a:t>.),</a:t>
            </a:r>
            <a:endParaRPr lang="ru-RU" dirty="0"/>
          </a:p>
          <a:p>
            <a:r>
              <a:rPr lang="ru-RU" dirty="0"/>
              <a:t>«Скоро в школу» (интерактивная обучающая  программа.  Студия «Новый диск»,  2010 г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/>
              <a:t>«Уроки тетушки Совы. Уроки хорошего поведения, 2006 г., Уроки осторожности» (творческое объединение «Маски», 2009 г</a:t>
            </a:r>
            <a:r>
              <a:rPr lang="ru-RU" dirty="0" smtClean="0"/>
              <a:t>.)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Лунтик</a:t>
            </a:r>
            <a:r>
              <a:rPr lang="ru-RU" dirty="0"/>
              <a:t>. Пропавшие краски» ( обучающая мультимедиа-программа Студия «Бука», 2009 г.),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207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2614" y="188640"/>
            <a:ext cx="7886700" cy="1325563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Соответствие</a:t>
            </a:r>
            <a:br>
              <a:rPr lang="ru-RU" sz="48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4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052737"/>
            <a:ext cx="7920880" cy="367240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Педагог </a:t>
            </a:r>
            <a:r>
              <a:rPr lang="ru-RU" sz="3200" dirty="0">
                <a:solidFill>
                  <a:srgbClr val="FF0000"/>
                </a:solidFill>
                <a:latin typeface="Monotype Corsiva" panose="03010101010201010101" pitchFamily="66" charset="0"/>
              </a:rPr>
              <a:t>дает детям тест на развитие памяти. Дети подходят к интерактивной доске, выполняют задания, затем педагог показывает всем результаты, обсуждают ошибки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888941"/>
            <a:ext cx="5858764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7886700" cy="1325563"/>
          </a:xfrm>
        </p:spPr>
        <p:txBody>
          <a:bodyPr>
            <a:normAutofit/>
          </a:bodyPr>
          <a:lstStyle/>
          <a:p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37568"/>
            <a:ext cx="6182957" cy="4641377"/>
          </a:xfrm>
        </p:spPr>
      </p:pic>
    </p:spTree>
    <p:extLst>
      <p:ext uri="{BB962C8B-B14F-4D97-AF65-F5344CB8AC3E}">
        <p14:creationId xmlns:p14="http://schemas.microsoft.com/office/powerpoint/2010/main" val="25032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6672"/>
            <a:ext cx="6200169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/>
          <p:cNvGrpSpPr/>
          <p:nvPr/>
        </p:nvGrpSpPr>
        <p:grpSpPr>
          <a:xfrm>
            <a:off x="467544" y="2291134"/>
            <a:ext cx="8320981" cy="3168352"/>
            <a:chOff x="467544" y="2276872"/>
            <a:chExt cx="8320981" cy="316835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467544" y="2276872"/>
              <a:ext cx="7689452" cy="3168352"/>
              <a:chOff x="467544" y="2276872"/>
              <a:chExt cx="7689452" cy="3168352"/>
            </a:xfrm>
          </p:grpSpPr>
          <p:sp>
            <p:nvSpPr>
              <p:cNvPr id="4" name="Улыбающееся лицо 3"/>
              <p:cNvSpPr/>
              <p:nvPr/>
            </p:nvSpPr>
            <p:spPr>
              <a:xfrm>
                <a:off x="467544" y="2636912"/>
                <a:ext cx="936104" cy="936104"/>
              </a:xfrm>
              <a:prstGeom prst="smileyFac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" name="Прямая соединительная линия 5"/>
              <p:cNvCxnSpPr/>
              <p:nvPr/>
            </p:nvCxnSpPr>
            <p:spPr>
              <a:xfrm>
                <a:off x="632706" y="2276872"/>
                <a:ext cx="165162" cy="36004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H="1">
                <a:off x="1093782" y="2276872"/>
                <a:ext cx="218492" cy="360040"/>
              </a:xfrm>
              <a:prstGeom prst="line">
                <a:avLst/>
              </a:prstGeom>
              <a:ln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4" name="Блок-схема: узел 13"/>
              <p:cNvSpPr/>
              <p:nvPr/>
            </p:nvSpPr>
            <p:spPr>
              <a:xfrm>
                <a:off x="683568" y="3573016"/>
                <a:ext cx="848692" cy="792088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Блок-схема: узел 14"/>
              <p:cNvSpPr/>
              <p:nvPr/>
            </p:nvSpPr>
            <p:spPr>
              <a:xfrm>
                <a:off x="3347864" y="4077072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Блок-схема: узел 15"/>
              <p:cNvSpPr/>
              <p:nvPr/>
            </p:nvSpPr>
            <p:spPr>
              <a:xfrm>
                <a:off x="4139952" y="3789040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Блок-схема: узел 16"/>
              <p:cNvSpPr/>
              <p:nvPr/>
            </p:nvSpPr>
            <p:spPr>
              <a:xfrm>
                <a:off x="6531620" y="4509120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Блок-схема: узел 17"/>
              <p:cNvSpPr/>
              <p:nvPr/>
            </p:nvSpPr>
            <p:spPr>
              <a:xfrm>
                <a:off x="5004048" y="3933056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Блок-схема: узел 18"/>
              <p:cNvSpPr/>
              <p:nvPr/>
            </p:nvSpPr>
            <p:spPr>
              <a:xfrm>
                <a:off x="1135522" y="4277175"/>
                <a:ext cx="848692" cy="792088"/>
              </a:xfrm>
              <a:prstGeom prst="flowChartConnector">
                <a:avLst/>
              </a:prstGeom>
              <a:solidFill>
                <a:srgbClr val="0070C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Блок-схема: узел 19"/>
              <p:cNvSpPr/>
              <p:nvPr/>
            </p:nvSpPr>
            <p:spPr>
              <a:xfrm>
                <a:off x="5652120" y="4437112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Блок-схема: узел 20"/>
              <p:cNvSpPr/>
              <p:nvPr/>
            </p:nvSpPr>
            <p:spPr>
              <a:xfrm>
                <a:off x="2728029" y="4584064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Блок-схема: узел 21"/>
              <p:cNvSpPr/>
              <p:nvPr/>
            </p:nvSpPr>
            <p:spPr>
              <a:xfrm>
                <a:off x="1879337" y="4653136"/>
                <a:ext cx="848692" cy="792088"/>
              </a:xfrm>
              <a:prstGeom prst="flowChartConnector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Блок-схема: узел 22"/>
              <p:cNvSpPr/>
              <p:nvPr/>
            </p:nvSpPr>
            <p:spPr>
              <a:xfrm>
                <a:off x="7308304" y="4149080"/>
                <a:ext cx="848692" cy="792088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" name="Блок-схема: узел 24"/>
            <p:cNvSpPr/>
            <p:nvPr/>
          </p:nvSpPr>
          <p:spPr>
            <a:xfrm>
              <a:off x="7939833" y="3573016"/>
              <a:ext cx="848692" cy="792088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Блок-схема: узел 26"/>
          <p:cNvSpPr/>
          <p:nvPr/>
        </p:nvSpPr>
        <p:spPr>
          <a:xfrm>
            <a:off x="4139952" y="5809270"/>
            <a:ext cx="848692" cy="79208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6997377" y="5817802"/>
            <a:ext cx="848692" cy="792088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1454991" y="5805264"/>
            <a:ext cx="848692" cy="792088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3245831" y="5805264"/>
            <a:ext cx="848692" cy="79208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5034073" y="5809270"/>
            <a:ext cx="848692" cy="792088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2292791" y="5805264"/>
            <a:ext cx="848692" cy="792088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6148685" y="5809270"/>
            <a:ext cx="848692" cy="792088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632706" y="5785221"/>
            <a:ext cx="848692" cy="792088"/>
          </a:xfrm>
          <a:prstGeom prst="flowChartConnector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946745" y="335737"/>
            <a:ext cx="4963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Перетаскивание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1520029"/>
            <a:ext cx="5976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Помоги </a:t>
            </a:r>
            <a:r>
              <a:rPr lang="ru-RU" sz="36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гусеничке</a:t>
            </a: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стать цветной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827864" y="5831550"/>
            <a:ext cx="2520000" cy="547847"/>
            <a:chOff x="755576" y="5461288"/>
            <a:chExt cx="5184576" cy="914400"/>
          </a:xfrm>
          <a:solidFill>
            <a:srgbClr val="0070C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755576" y="5461288"/>
              <a:ext cx="1728192" cy="914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211960" y="5461288"/>
              <a:ext cx="1728192" cy="914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483768" y="5461288"/>
              <a:ext cx="1728192" cy="914400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>
            <a:grpSpLocks noChangeAspect="1"/>
          </p:cNvGrpSpPr>
          <p:nvPr/>
        </p:nvGrpSpPr>
        <p:grpSpPr>
          <a:xfrm>
            <a:off x="827584" y="5329987"/>
            <a:ext cx="1728192" cy="457200"/>
            <a:chOff x="755576" y="4546888"/>
            <a:chExt cx="3456384" cy="91440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55576" y="4546888"/>
              <a:ext cx="1728192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83768" y="4546888"/>
              <a:ext cx="1728192" cy="914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>
            <a:grpSpLocks noChangeAspect="1"/>
          </p:cNvGrpSpPr>
          <p:nvPr/>
        </p:nvGrpSpPr>
        <p:grpSpPr>
          <a:xfrm>
            <a:off x="1664376" y="4847490"/>
            <a:ext cx="1731251" cy="457410"/>
            <a:chOff x="2477650" y="3632069"/>
            <a:chExt cx="3462502" cy="91481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477650" y="3632488"/>
              <a:ext cx="1728192" cy="914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11960" y="3632069"/>
              <a:ext cx="1728192" cy="914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>
            <a:grpSpLocks noChangeAspect="1"/>
          </p:cNvGrpSpPr>
          <p:nvPr/>
        </p:nvGrpSpPr>
        <p:grpSpPr>
          <a:xfrm>
            <a:off x="813683" y="4390290"/>
            <a:ext cx="2592288" cy="457200"/>
            <a:chOff x="755576" y="5461288"/>
            <a:chExt cx="5184576" cy="914400"/>
          </a:xfrm>
          <a:solidFill>
            <a:srgbClr val="00B050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755576" y="5461288"/>
              <a:ext cx="1728192" cy="914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211960" y="5461288"/>
              <a:ext cx="1728192" cy="914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483768" y="5461288"/>
              <a:ext cx="1728192" cy="914400"/>
            </a:xfrm>
            <a:prstGeom prst="rect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/>
          <p:cNvSpPr>
            <a:spLocks noChangeAspect="1"/>
          </p:cNvSpPr>
          <p:nvPr/>
        </p:nvSpPr>
        <p:spPr>
          <a:xfrm>
            <a:off x="4406688" y="3830426"/>
            <a:ext cx="864096" cy="4572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>
            <a:spLocks noChangeAspect="1"/>
          </p:cNvSpPr>
          <p:nvPr/>
        </p:nvSpPr>
        <p:spPr>
          <a:xfrm>
            <a:off x="5440447" y="4913436"/>
            <a:ext cx="864096" cy="457200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>
            <a:grpSpLocks noChangeAspect="1"/>
          </p:cNvGrpSpPr>
          <p:nvPr/>
        </p:nvGrpSpPr>
        <p:grpSpPr>
          <a:xfrm>
            <a:off x="864396" y="3850230"/>
            <a:ext cx="2492976" cy="540060"/>
            <a:chOff x="810185" y="1621545"/>
            <a:chExt cx="4985951" cy="1080120"/>
          </a:xfrm>
          <a:solidFill>
            <a:srgbClr val="0070C0"/>
          </a:solidFill>
        </p:grpSpPr>
        <p:sp>
          <p:nvSpPr>
            <p:cNvPr id="21" name="Равнобедренный треугольник 20"/>
            <p:cNvSpPr/>
            <p:nvPr/>
          </p:nvSpPr>
          <p:spPr>
            <a:xfrm>
              <a:off x="810185" y="1621545"/>
              <a:ext cx="1656184" cy="108012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2483768" y="1621545"/>
              <a:ext cx="1656184" cy="108012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>
              <a:off x="4139952" y="1621545"/>
              <a:ext cx="1656184" cy="108012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Равнобедренный треугольник 23"/>
          <p:cNvSpPr>
            <a:spLocks noChangeAspect="1"/>
          </p:cNvSpPr>
          <p:nvPr/>
        </p:nvSpPr>
        <p:spPr>
          <a:xfrm rot="10800000">
            <a:off x="4192711" y="4913436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>
            <a:spLocks noChangeAspect="1"/>
          </p:cNvSpPr>
          <p:nvPr/>
        </p:nvSpPr>
        <p:spPr>
          <a:xfrm>
            <a:off x="2145831" y="3310170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>
            <a:spLocks noChangeAspect="1"/>
          </p:cNvSpPr>
          <p:nvPr/>
        </p:nvSpPr>
        <p:spPr>
          <a:xfrm rot="10800000">
            <a:off x="5641042" y="4078830"/>
            <a:ext cx="864096" cy="540060"/>
          </a:xfrm>
          <a:prstGeom prst="triangl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>
            <a:spLocks noChangeAspect="1"/>
          </p:cNvSpPr>
          <p:nvPr/>
        </p:nvSpPr>
        <p:spPr>
          <a:xfrm>
            <a:off x="1268332" y="3310170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>
            <a:spLocks noChangeAspect="1"/>
          </p:cNvSpPr>
          <p:nvPr/>
        </p:nvSpPr>
        <p:spPr>
          <a:xfrm rot="10800000">
            <a:off x="6712347" y="4913436"/>
            <a:ext cx="828092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185411" y="3850230"/>
            <a:ext cx="738083" cy="711097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>
            <a:spLocks noChangeAspect="1"/>
          </p:cNvSpPr>
          <p:nvPr/>
        </p:nvSpPr>
        <p:spPr>
          <a:xfrm>
            <a:off x="4406688" y="2910578"/>
            <a:ext cx="864096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>
            <a:spLocks noChangeAspect="1"/>
          </p:cNvSpPr>
          <p:nvPr/>
        </p:nvSpPr>
        <p:spPr>
          <a:xfrm>
            <a:off x="5641042" y="3026667"/>
            <a:ext cx="864096" cy="457200"/>
          </a:xfrm>
          <a:prstGeom prst="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>
            <a:spLocks noChangeAspect="1"/>
          </p:cNvSpPr>
          <p:nvPr/>
        </p:nvSpPr>
        <p:spPr>
          <a:xfrm rot="10800000">
            <a:off x="7020271" y="3040140"/>
            <a:ext cx="864096" cy="54006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2653620" y="66886"/>
            <a:ext cx="4881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Перетаскивание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5831" y="880690"/>
            <a:ext cx="61705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Задание: достроить дом, подходящими по размеру и цвету деталями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рапеция 12"/>
          <p:cNvSpPr/>
          <p:nvPr/>
        </p:nvSpPr>
        <p:spPr>
          <a:xfrm>
            <a:off x="7212090" y="5129070"/>
            <a:ext cx="504056" cy="360040"/>
          </a:xfrm>
          <a:prstGeom prst="trapezoi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рапеция 13"/>
          <p:cNvSpPr/>
          <p:nvPr/>
        </p:nvSpPr>
        <p:spPr>
          <a:xfrm>
            <a:off x="1815056" y="5202734"/>
            <a:ext cx="504056" cy="360040"/>
          </a:xfrm>
          <a:prstGeom prst="trapezoi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апеция 14"/>
          <p:cNvSpPr/>
          <p:nvPr/>
        </p:nvSpPr>
        <p:spPr>
          <a:xfrm>
            <a:off x="6604051" y="6250457"/>
            <a:ext cx="504056" cy="360040"/>
          </a:xfrm>
          <a:prstGeom prst="trapezoi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апеция 15"/>
          <p:cNvSpPr/>
          <p:nvPr/>
        </p:nvSpPr>
        <p:spPr>
          <a:xfrm>
            <a:off x="1914119" y="6237312"/>
            <a:ext cx="504056" cy="360040"/>
          </a:xfrm>
          <a:prstGeom prst="trapezoi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апеция 16"/>
          <p:cNvSpPr/>
          <p:nvPr/>
        </p:nvSpPr>
        <p:spPr>
          <a:xfrm>
            <a:off x="6228184" y="4869160"/>
            <a:ext cx="504056" cy="360040"/>
          </a:xfrm>
          <a:prstGeom prst="trapezoi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539552" y="5229200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5251283" y="5696006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6216724" y="5803877"/>
            <a:ext cx="360000" cy="36004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252216" y="5191970"/>
            <a:ext cx="360000" cy="360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3176324" y="4796619"/>
            <a:ext cx="360000" cy="360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7608174" y="6250457"/>
            <a:ext cx="360000" cy="360000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4164815" y="6286501"/>
            <a:ext cx="360000" cy="36000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1959112" y="5769280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4806691" y="6202166"/>
            <a:ext cx="576064" cy="32403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959992" y="5696006"/>
            <a:ext cx="576064" cy="324036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320142" y="5705636"/>
            <a:ext cx="576064" cy="324036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31520" y="6286501"/>
            <a:ext cx="576064" cy="324036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3176324" y="5373216"/>
            <a:ext cx="360000" cy="36004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6732240" y="5409280"/>
            <a:ext cx="360000" cy="360000"/>
          </a:xfrm>
          <a:prstGeom prst="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539552" y="2116187"/>
            <a:ext cx="7899926" cy="4481165"/>
            <a:chOff x="539552" y="2116187"/>
            <a:chExt cx="7899926" cy="4481165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39552" y="2781068"/>
              <a:ext cx="7899926" cy="3816284"/>
              <a:chOff x="539552" y="2781068"/>
              <a:chExt cx="7899926" cy="3816284"/>
            </a:xfrm>
          </p:grpSpPr>
          <p:grpSp>
            <p:nvGrpSpPr>
              <p:cNvPr id="24" name="Группа 23"/>
              <p:cNvGrpSpPr/>
              <p:nvPr/>
            </p:nvGrpSpPr>
            <p:grpSpPr>
              <a:xfrm>
                <a:off x="539552" y="2781068"/>
                <a:ext cx="7899926" cy="1277933"/>
                <a:chOff x="539552" y="2781068"/>
                <a:chExt cx="7899926" cy="1277933"/>
              </a:xfrm>
            </p:grpSpPr>
            <p:sp>
              <p:nvSpPr>
                <p:cNvPr id="2" name="Трапеция 1"/>
                <p:cNvSpPr>
                  <a:spLocks noChangeAspect="1"/>
                </p:cNvSpPr>
                <p:nvPr/>
              </p:nvSpPr>
              <p:spPr>
                <a:xfrm rot="10800000">
                  <a:off x="539552" y="2781068"/>
                  <a:ext cx="1446664" cy="1260000"/>
                </a:xfrm>
                <a:prstGeom prst="trapezoid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Трапеция 5"/>
                <p:cNvSpPr>
                  <a:spLocks noChangeAspect="1"/>
                </p:cNvSpPr>
                <p:nvPr/>
              </p:nvSpPr>
              <p:spPr>
                <a:xfrm rot="10800000">
                  <a:off x="6992814" y="2799001"/>
                  <a:ext cx="1446664" cy="1260000"/>
                </a:xfrm>
                <a:prstGeom prst="trapezoid">
                  <a:avLst/>
                </a:prstGeom>
                <a:solidFill>
                  <a:srgbClr val="0070C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" name="Трапеция 6"/>
                <p:cNvSpPr>
                  <a:spLocks noChangeAspect="1"/>
                </p:cNvSpPr>
                <p:nvPr/>
              </p:nvSpPr>
              <p:spPr>
                <a:xfrm rot="10800000">
                  <a:off x="3629392" y="2799000"/>
                  <a:ext cx="1446664" cy="1260000"/>
                </a:xfrm>
                <a:prstGeom prst="trapezoid">
                  <a:avLst/>
                </a:prstGeom>
                <a:solidFill>
                  <a:srgbClr val="00B050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2735796" y="2799001"/>
                <a:ext cx="36004" cy="379835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976156" y="2799001"/>
                <a:ext cx="36004" cy="379835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Месяц 7"/>
            <p:cNvSpPr/>
            <p:nvPr/>
          </p:nvSpPr>
          <p:spPr>
            <a:xfrm rot="5400000">
              <a:off x="964184" y="1691555"/>
              <a:ext cx="576064" cy="1425328"/>
            </a:xfrm>
            <a:prstGeom prst="moon">
              <a:avLst>
                <a:gd name="adj" fmla="val 141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Месяц 33"/>
            <p:cNvSpPr/>
            <p:nvPr/>
          </p:nvSpPr>
          <p:spPr>
            <a:xfrm rot="5400000">
              <a:off x="7417446" y="1708323"/>
              <a:ext cx="576064" cy="1425328"/>
            </a:xfrm>
            <a:prstGeom prst="moon">
              <a:avLst>
                <a:gd name="adj" fmla="val 141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Месяц 34"/>
            <p:cNvSpPr/>
            <p:nvPr/>
          </p:nvSpPr>
          <p:spPr>
            <a:xfrm rot="5400000">
              <a:off x="4068024" y="1708323"/>
              <a:ext cx="576064" cy="1425328"/>
            </a:xfrm>
            <a:prstGeom prst="moon">
              <a:avLst>
                <a:gd name="adj" fmla="val 14157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Равнобедренный треугольник 35"/>
          <p:cNvSpPr/>
          <p:nvPr/>
        </p:nvSpPr>
        <p:spPr>
          <a:xfrm>
            <a:off x="495684" y="5769280"/>
            <a:ext cx="360000" cy="360000"/>
          </a:xfrm>
          <a:prstGeom prst="triangl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61668" y="4615986"/>
            <a:ext cx="828032" cy="36126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750799" y="5002555"/>
            <a:ext cx="828032" cy="3612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205462" y="6233812"/>
            <a:ext cx="828032" cy="361266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ый треугольник 38"/>
          <p:cNvSpPr/>
          <p:nvPr/>
        </p:nvSpPr>
        <p:spPr>
          <a:xfrm>
            <a:off x="1144184" y="5768205"/>
            <a:ext cx="576064" cy="507902"/>
          </a:xfrm>
          <a:prstGeom prst="rtTriangle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ый треугольник 39"/>
          <p:cNvSpPr/>
          <p:nvPr/>
        </p:nvSpPr>
        <p:spPr>
          <a:xfrm>
            <a:off x="1563048" y="4561487"/>
            <a:ext cx="576064" cy="507902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ый треугольник 40"/>
          <p:cNvSpPr/>
          <p:nvPr/>
        </p:nvSpPr>
        <p:spPr>
          <a:xfrm>
            <a:off x="5346410" y="4874852"/>
            <a:ext cx="576064" cy="507902"/>
          </a:xfrm>
          <a:prstGeom prst="rt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омб 41"/>
          <p:cNvSpPr/>
          <p:nvPr/>
        </p:nvSpPr>
        <p:spPr>
          <a:xfrm rot="5400000">
            <a:off x="4711218" y="5188756"/>
            <a:ext cx="530445" cy="684056"/>
          </a:xfrm>
          <a:prstGeom prst="diamond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омб 42"/>
          <p:cNvSpPr/>
          <p:nvPr/>
        </p:nvSpPr>
        <p:spPr>
          <a:xfrm>
            <a:off x="2139112" y="4385333"/>
            <a:ext cx="530445" cy="684056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омб 43"/>
          <p:cNvSpPr/>
          <p:nvPr/>
        </p:nvSpPr>
        <p:spPr>
          <a:xfrm>
            <a:off x="3405995" y="5908429"/>
            <a:ext cx="530445" cy="684056"/>
          </a:xfrm>
          <a:prstGeom prst="diamond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омб 44"/>
          <p:cNvSpPr/>
          <p:nvPr/>
        </p:nvSpPr>
        <p:spPr>
          <a:xfrm>
            <a:off x="8098956" y="5445264"/>
            <a:ext cx="530445" cy="684056"/>
          </a:xfrm>
          <a:prstGeom prst="diamond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8629401" y="4949050"/>
            <a:ext cx="360000" cy="36004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7877141" y="4787032"/>
            <a:ext cx="576064" cy="32403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01597" y="98165"/>
            <a:ext cx="4534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Перетаскивание</a:t>
            </a:r>
            <a:endParaRPr lang="ru-RU" sz="44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319112" y="782676"/>
            <a:ext cx="6134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Здание: собери фигурки в ведерки по цвету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мет.материал\2011-01-08\Image0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" r="8438"/>
          <a:stretch/>
        </p:blipFill>
        <p:spPr bwMode="auto">
          <a:xfrm>
            <a:off x="3305928" y="1648108"/>
            <a:ext cx="5796136" cy="424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49" t="29583" r="11701" b="46667"/>
          <a:stretch/>
        </p:blipFill>
        <p:spPr bwMode="auto">
          <a:xfrm>
            <a:off x="1225269" y="2834109"/>
            <a:ext cx="971600" cy="108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44" b="29370" l="8185" r="491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" t="7083" r="55008" b="71458"/>
          <a:stretch/>
        </p:blipFill>
        <p:spPr bwMode="auto">
          <a:xfrm>
            <a:off x="751776" y="5451192"/>
            <a:ext cx="1104629" cy="83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0" b="28971" l="54718" r="91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84" t="5625" r="12880" b="72083"/>
          <a:stretch/>
        </p:blipFill>
        <p:spPr bwMode="auto">
          <a:xfrm>
            <a:off x="1493984" y="4772858"/>
            <a:ext cx="770705" cy="9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048" b="97918" l="9355" r="43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77381" r="60283" b="2626"/>
          <a:stretch/>
        </p:blipFill>
        <p:spPr bwMode="auto">
          <a:xfrm>
            <a:off x="2272103" y="4772858"/>
            <a:ext cx="1026411" cy="112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21" b="99373" l="52944" r="95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1" t="76667" r="3158" b="3750"/>
          <a:stretch/>
        </p:blipFill>
        <p:spPr bwMode="auto">
          <a:xfrm>
            <a:off x="107504" y="4969038"/>
            <a:ext cx="1080120" cy="6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522" b="74366" l="4919" r="48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209" r="52357" b="25208"/>
          <a:stretch/>
        </p:blipFill>
        <p:spPr bwMode="auto">
          <a:xfrm rot="1646786">
            <a:off x="97082" y="3392406"/>
            <a:ext cx="2038198" cy="118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596" b="52096" l="10000" r="4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29375" r="62963" b="48542"/>
          <a:stretch/>
        </p:blipFill>
        <p:spPr bwMode="auto">
          <a:xfrm>
            <a:off x="732012" y="4363131"/>
            <a:ext cx="493257" cy="6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2188557" y="4211237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2706259" y="3984768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1852992" y="3975328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:\мет.материал\2011-01-08\Image0001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50" b="75221" l="538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4" t="57292" r="19361" b="25833"/>
          <a:stretch/>
        </p:blipFill>
        <p:spPr bwMode="auto">
          <a:xfrm>
            <a:off x="2287148" y="3545589"/>
            <a:ext cx="419111" cy="6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8486" y="440156"/>
            <a:ext cx="5863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Задание: что где находится?</a:t>
            </a:r>
            <a:endParaRPr lang="ru-RU" sz="4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6225375ab7ef553566b882a5bc8137113b28a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3661</TotalTime>
  <Words>340</Words>
  <Application>Microsoft Office PowerPoint</Application>
  <PresentationFormat>Экран (4:3)</PresentationFormat>
  <Paragraphs>44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Monotype Corsiva</vt:lpstr>
      <vt:lpstr>Times New Roman</vt:lpstr>
      <vt:lpstr>Тема Office</vt:lpstr>
      <vt:lpstr>Интерактивные игры для детей.</vt:lpstr>
      <vt:lpstr>Соревнование. </vt:lpstr>
      <vt:lpstr>Соответствие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пару</vt:lpstr>
      <vt:lpstr>Найди пару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Пользователь Windows</cp:lastModifiedBy>
  <cp:revision>89</cp:revision>
  <dcterms:created xsi:type="dcterms:W3CDTF">2012-08-18T11:16:36Z</dcterms:created>
  <dcterms:modified xsi:type="dcterms:W3CDTF">2015-03-21T07:40:01Z</dcterms:modified>
</cp:coreProperties>
</file>